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80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29.tif"/><Relationship Id="rId5" Type="http://schemas.openxmlformats.org/officeDocument/2006/relationships/image" Target="../media/image49.png"/><Relationship Id="rId6" Type="http://schemas.openxmlformats.org/officeDocument/2006/relationships/image" Target="../media/image30.tif"/><Relationship Id="rId7" Type="http://schemas.openxmlformats.org/officeDocument/2006/relationships/image" Target="../media/image3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1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"/><Relationship Id="rId3" Type="http://schemas.openxmlformats.org/officeDocument/2006/relationships/hyperlink" Target="https://yrm006.wordpress.com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9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Relationship Id="rId3" Type="http://schemas.openxmlformats.org/officeDocument/2006/relationships/image" Target="../media/image9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14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18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1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1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hyperlink" Target="http://ichigojam.net/IchigoJam.html" TargetMode="Externa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readnspeak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I, IoT, VR, DX…"/>
          <p:cNvSpPr txBox="1"/>
          <p:nvPr>
            <p:ph type="title"/>
          </p:nvPr>
        </p:nvSpPr>
        <p:spPr>
          <a:xfrm>
            <a:off x="1387342" y="3360836"/>
            <a:ext cx="10230116" cy="3031928"/>
          </a:xfrm>
          <a:prstGeom prst="rect">
            <a:avLst/>
          </a:prstGeom>
        </p:spPr>
        <p:txBody>
          <a:bodyPr/>
          <a:lstStyle/>
          <a:p>
            <a:pPr defTabSz="356362">
              <a:defRPr sz="6100"/>
            </a:pPr>
            <a:r>
              <a:t>AI, IoT, VR, DX</a:t>
            </a:r>
          </a:p>
          <a:p>
            <a:pPr defTabSz="356362">
              <a:defRPr sz="6100"/>
            </a:pPr>
          </a:p>
          <a:p>
            <a:pPr defTabSz="356362">
              <a:defRPr sz="6100"/>
            </a:pPr>
            <a:r>
              <a:t>すべての要はコンピューター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小中学生向け…"/>
          <p:cNvSpPr txBox="1"/>
          <p:nvPr/>
        </p:nvSpPr>
        <p:spPr>
          <a:xfrm>
            <a:off x="1234228" y="4978400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553" y="6546816"/>
            <a:ext cx="2427040" cy="182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ノートPCがもらえる！？"/>
          <p:cNvSpPr txBox="1"/>
          <p:nvPr/>
        </p:nvSpPr>
        <p:spPr>
          <a:xfrm>
            <a:off x="1209623" y="8690912"/>
            <a:ext cx="4426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21" name="http://pcn.club/contest/"/>
          <p:cNvSpPr txBox="1"/>
          <p:nvPr/>
        </p:nvSpPr>
        <p:spPr>
          <a:xfrm>
            <a:off x="8055795" y="80334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22516" r="0" b="0"/>
          <a:stretch>
            <a:fillRect/>
          </a:stretch>
        </p:blipFill>
        <p:spPr>
          <a:xfrm>
            <a:off x="7101596" y="4978560"/>
            <a:ext cx="5701939" cy="29453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後援：総務省、文科省、経産省、IT総合室…"/>
          <p:cNvSpPr txBox="1"/>
          <p:nvPr/>
        </p:nvSpPr>
        <p:spPr>
          <a:xfrm>
            <a:off x="6999511" y="87145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2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8431" y="126758"/>
            <a:ext cx="9907938" cy="467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913" y="352419"/>
            <a:ext cx="9159862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2021-11-07(日)…"/>
          <p:cNvSpPr txBox="1"/>
          <p:nvPr/>
        </p:nvSpPr>
        <p:spPr>
          <a:xfrm>
            <a:off x="1214634" y="6621985"/>
            <a:ext cx="6505576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2021-11-07(日)</a:t>
            </a:r>
          </a:p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福井市</a:t>
            </a:r>
            <a:r>
              <a:t>ベルにて開催！</a:t>
            </a:r>
          </a:p>
          <a:p>
            <a:pPr defTabSz="821531">
              <a:defRPr sz="3500"/>
            </a:pPr>
            <a:r>
              <a:t>https://kani-robocon.com/</a:t>
            </a:r>
          </a:p>
        </p:txBody>
      </p:sp>
      <p:pic>
        <p:nvPicPr>
          <p:cNvPr id="12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1582" y="4135504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- Appleの「アクセシビリティ」に取り組む、盲目の若き女性エンジニア - iPhone Mania…"/>
          <p:cNvSpPr txBox="1"/>
          <p:nvPr>
            <p:ph type="title"/>
          </p:nvPr>
        </p:nvSpPr>
        <p:spPr>
          <a:xfrm>
            <a:off x="6345766" y="87709"/>
            <a:ext cx="6621331" cy="9140033"/>
          </a:xfrm>
          <a:prstGeom prst="rect">
            <a:avLst/>
          </a:prstGeom>
        </p:spPr>
        <p:txBody>
          <a:bodyPr/>
          <a:lstStyle/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Apple</a:t>
            </a:r>
            <a:r>
              <a:t>の「アクセシビリティ」に取り組む、盲目の若き女性エンジニア - iPhone Mania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生まれつき盲目の男性が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Amazon</a:t>
            </a:r>
            <a:r>
              <a:t>でソフトウェアエンジニアとして働く - GIGAZINE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Microsoft</a:t>
            </a:r>
            <a:r>
              <a:t>、盲目エンジニアによるカメラ撮影した物体をAIで解析し音声出力する視覚障害者向けiOSアプリ「Seeing AI」を無料公開。文章読み上げ、商品や貨幣認識、顔で年齢や感情出力、Twitter画像のシーン読み上げ等 | Seamless</a:t>
            </a:r>
          </a:p>
        </p:txBody>
      </p:sp>
      <p:pic>
        <p:nvPicPr>
          <p:cNvPr id="12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49" y="3590474"/>
            <a:ext cx="5468785" cy="5495636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活躍する…"/>
          <p:cNvSpPr txBox="1"/>
          <p:nvPr/>
        </p:nvSpPr>
        <p:spPr>
          <a:xfrm>
            <a:off x="611716" y="933450"/>
            <a:ext cx="45339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活躍する</a:t>
            </a:r>
          </a:p>
          <a:p>
            <a:pPr>
              <a:defRPr sz="5000"/>
            </a:pPr>
            <a:r>
              <a:t>盲プログラマー</a:t>
            </a:r>
          </a:p>
        </p:txBody>
      </p:sp>
      <p:sp>
        <p:nvSpPr>
          <p:cNvPr id="1233" name="https://iphone-mania.jp/news-124948/"/>
          <p:cNvSpPr txBox="1"/>
          <p:nvPr/>
        </p:nvSpPr>
        <p:spPr>
          <a:xfrm>
            <a:off x="300908" y="9072033"/>
            <a:ext cx="551286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https://iphone-mania.jp/news-124948/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6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3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239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242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「IchigoJam readnspeak」で検索"/>
          <p:cNvSpPr txBox="1"/>
          <p:nvPr/>
        </p:nvSpPr>
        <p:spPr>
          <a:xfrm>
            <a:off x="1852104" y="337608"/>
            <a:ext cx="9300592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「IchigoJam readnspeak」で検索</a:t>
            </a:r>
          </a:p>
        </p:txBody>
      </p:sp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6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7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36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3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9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37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42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40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1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2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46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47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48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3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4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51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5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4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60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1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2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8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65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0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2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78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9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80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81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82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8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0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「AUDIO OFF」を押し「AUDIO ON」に"/>
          <p:cNvSpPr txBox="1"/>
          <p:nvPr/>
        </p:nvSpPr>
        <p:spPr>
          <a:xfrm>
            <a:off x="1049146" y="337608"/>
            <a:ext cx="10906507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「AUDIO OFF」を押し「AUDIO ON」に</a:t>
            </a:r>
          </a:p>
        </p:txBody>
      </p:sp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円形"/>
          <p:cNvSpPr/>
          <p:nvPr/>
        </p:nvSpPr>
        <p:spPr>
          <a:xfrm>
            <a:off x="8056033" y="8691612"/>
            <a:ext cx="1442989" cy="1442989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3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キーボードで「A」をさがそう…"/>
          <p:cNvSpPr txBox="1"/>
          <p:nvPr/>
        </p:nvSpPr>
        <p:spPr>
          <a:xfrm>
            <a:off x="1365249" y="7854950"/>
            <a:ext cx="1027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キーボードで「A」をさがそう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キーボード下から３だんめ、一番左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7" name="B, C, D, ..."/>
          <p:cNvSpPr txBox="1"/>
          <p:nvPr/>
        </p:nvSpPr>
        <p:spPr>
          <a:xfrm>
            <a:off x="3989323" y="8229600"/>
            <a:ext cx="502615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B, C, D, 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1, 2, 3, 4 ...…"/>
          <p:cNvSpPr txBox="1"/>
          <p:nvPr/>
        </p:nvSpPr>
        <p:spPr>
          <a:xfrm>
            <a:off x="2317749" y="7901517"/>
            <a:ext cx="836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1, 2, 3, 4 ...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上から２だん目、一番左から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A"/>
          <p:cNvSpPr txBox="1"/>
          <p:nvPr/>
        </p:nvSpPr>
        <p:spPr>
          <a:xfrm>
            <a:off x="3536900" y="65913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3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3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38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3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おとをならそ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おとをならそう</a:t>
            </a:r>
          </a:p>
        </p:txBody>
      </p:sp>
      <p:pic>
        <p:nvPicPr>
          <p:cNvPr id="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4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1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52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円形"/>
          <p:cNvSpPr/>
          <p:nvPr/>
        </p:nvSpPr>
        <p:spPr>
          <a:xfrm>
            <a:off x="5423135" y="67608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8" name="プ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プ!</a:t>
            </a:r>
          </a:p>
        </p:txBody>
      </p:sp>
      <p:sp>
        <p:nvSpPr>
          <p:cNvPr id="459" name="BEEP"/>
          <p:cNvSpPr txBox="1"/>
          <p:nvPr/>
        </p:nvSpPr>
        <p:spPr>
          <a:xfrm>
            <a:off x="1440378" y="6112735"/>
            <a:ext cx="19265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</a:t>
            </a:r>
          </a:p>
        </p:txBody>
      </p:sp>
      <p:sp>
        <p:nvSpPr>
          <p:cNvPr id="46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6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65" name="（ビー、イー、イー、ピー、エンター）"/>
          <p:cNvSpPr txBox="1"/>
          <p:nvPr/>
        </p:nvSpPr>
        <p:spPr>
          <a:xfrm>
            <a:off x="-83404" y="7003852"/>
            <a:ext cx="60579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（ビー、イー、イー、ピー、エンター）</a:t>
            </a:r>
          </a:p>
        </p:txBody>
      </p:sp>
      <p:sp>
        <p:nvSpPr>
          <p:cNvPr id="46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EEP5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77" name="四角形"/>
          <p:cNvSpPr/>
          <p:nvPr/>
        </p:nvSpPr>
        <p:spPr>
          <a:xfrm>
            <a:off x="44426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80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5"/>
          <p:cNvSpPr txBox="1"/>
          <p:nvPr/>
        </p:nvSpPr>
        <p:spPr>
          <a:xfrm>
            <a:off x="5242933" y="54991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4" name="円形"/>
          <p:cNvSpPr/>
          <p:nvPr/>
        </p:nvSpPr>
        <p:spPr>
          <a:xfrm>
            <a:off x="4905397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69" y="4172476"/>
            <a:ext cx="7213438" cy="4180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0824" y="335067"/>
            <a:ext cx="4563152" cy="20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すべてのこどもたちにプログラミングを"/>
          <p:cNvSpPr txBox="1"/>
          <p:nvPr/>
        </p:nvSpPr>
        <p:spPr>
          <a:xfrm>
            <a:off x="466195" y="2116256"/>
            <a:ext cx="12072410" cy="204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すべてのこどもたちにプログラミングを</a:t>
            </a:r>
          </a:p>
        </p:txBody>
      </p:sp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3568" y="4172476"/>
            <a:ext cx="5285766" cy="418024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PCN代表 松田優一！"/>
          <p:cNvSpPr txBox="1"/>
          <p:nvPr/>
        </p:nvSpPr>
        <p:spPr>
          <a:xfrm>
            <a:off x="466195" y="8559654"/>
            <a:ext cx="12072410" cy="80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PCN代表 松田優一！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8" name="ピ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ピ!</a:t>
            </a:r>
          </a:p>
        </p:txBody>
      </p:sp>
      <p:sp>
        <p:nvSpPr>
          <p:cNvPr id="489" name="BEEP5"/>
          <p:cNvSpPr txBox="1"/>
          <p:nvPr/>
        </p:nvSpPr>
        <p:spPr>
          <a:xfrm>
            <a:off x="1224160" y="6112735"/>
            <a:ext cx="23590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BEEP5</a:t>
            </a:r>
          </a:p>
        </p:txBody>
      </p:sp>
      <p:sp>
        <p:nvSpPr>
          <p:cNvPr id="49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9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5" name="（ビー、イー、イー、ピー、…"/>
          <p:cNvSpPr txBox="1"/>
          <p:nvPr/>
        </p:nvSpPr>
        <p:spPr>
          <a:xfrm>
            <a:off x="716696" y="7010202"/>
            <a:ext cx="44069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（ビー、イー、イー、ピー、</a:t>
            </a:r>
          </a:p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5、エンター）</a:t>
            </a:r>
          </a:p>
        </p:txBody>
      </p:sp>
      <p:sp>
        <p:nvSpPr>
          <p:cNvPr id="49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0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0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10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BEEP2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BEEP20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18" name="四角形"/>
          <p:cNvSpPr/>
          <p:nvPr/>
        </p:nvSpPr>
        <p:spPr>
          <a:xfrm>
            <a:off x="5153845" y="21622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21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円形"/>
          <p:cNvSpPr/>
          <p:nvPr/>
        </p:nvSpPr>
        <p:spPr>
          <a:xfrm>
            <a:off x="3252942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2"/>
          <p:cNvSpPr txBox="1"/>
          <p:nvPr/>
        </p:nvSpPr>
        <p:spPr>
          <a:xfrm>
            <a:off x="3617333" y="5497644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6" name="0"/>
          <p:cNvSpPr txBox="1"/>
          <p:nvPr/>
        </p:nvSpPr>
        <p:spPr>
          <a:xfrm>
            <a:off x="7986133" y="5497644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円形"/>
          <p:cNvSpPr/>
          <p:nvPr/>
        </p:nvSpPr>
        <p:spPr>
          <a:xfrm>
            <a:off x="7659842" y="5274956"/>
            <a:ext cx="871390" cy="87139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円形"/>
          <p:cNvSpPr/>
          <p:nvPr/>
        </p:nvSpPr>
        <p:spPr>
          <a:xfrm>
            <a:off x="8119884" y="5901605"/>
            <a:ext cx="871390" cy="87139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B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BBB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（キーボードみぎうえのほう）</a:t>
            </a:r>
          </a:p>
        </p:txBody>
      </p:sp>
      <p:sp>
        <p:nvSpPr>
          <p:cNvPr id="53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4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4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5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51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EEP:BEEP5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9" name="グループ"/>
          <p:cNvGrpSpPr/>
          <p:nvPr/>
        </p:nvGrpSpPr>
        <p:grpSpPr>
          <a:xfrm>
            <a:off x="9791561" y="2933538"/>
            <a:ext cx="464332" cy="482564"/>
            <a:chOff x="0" y="0"/>
            <a:chExt cx="464331" cy="482563"/>
          </a:xfrm>
        </p:grpSpPr>
        <p:sp>
          <p:nvSpPr>
            <p:cNvPr id="55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0" name="コロン…"/>
          <p:cNvSpPr txBox="1"/>
          <p:nvPr/>
        </p:nvSpPr>
        <p:spPr>
          <a:xfrm>
            <a:off x="3863767" y="4517956"/>
            <a:ext cx="454593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（エルのふたつみぎ）</a:t>
            </a:r>
          </a:p>
        </p:txBody>
      </p:sp>
      <p:sp>
        <p:nvSpPr>
          <p:cNvPr id="56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プ、ピ？"/>
          <p:cNvSpPr txBox="1"/>
          <p:nvPr/>
        </p:nvSpPr>
        <p:spPr>
          <a:xfrm>
            <a:off x="4921249" y="402167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プ、ピ？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6" name="BEEP:BEEP5"/>
          <p:cNvSpPr txBox="1"/>
          <p:nvPr/>
        </p:nvSpPr>
        <p:spPr>
          <a:xfrm>
            <a:off x="196413" y="6112735"/>
            <a:ext cx="441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BEEP:BEEP5</a:t>
            </a:r>
          </a:p>
        </p:txBody>
      </p:sp>
      <p:sp>
        <p:nvSpPr>
          <p:cNvPr id="5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1" name="グループ"/>
          <p:cNvGrpSpPr/>
          <p:nvPr/>
        </p:nvGrpSpPr>
        <p:grpSpPr>
          <a:xfrm>
            <a:off x="4609961" y="6081189"/>
            <a:ext cx="708770" cy="736601"/>
            <a:chOff x="0" y="0"/>
            <a:chExt cx="708769" cy="736599"/>
          </a:xfrm>
        </p:grpSpPr>
        <p:sp>
          <p:nvSpPr>
            <p:cNvPr id="57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  <p:sp>
        <p:nvSpPr>
          <p:cNvPr id="583" name="ピ！"/>
          <p:cNvSpPr txBox="1"/>
          <p:nvPr/>
        </p:nvSpPr>
        <p:spPr>
          <a:xfrm>
            <a:off x="7700439" y="939602"/>
            <a:ext cx="138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BEEP:BEEP5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6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8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9" name="カーソル「上」２回、エンターで…"/>
          <p:cNvSpPr txBox="1"/>
          <p:nvPr/>
        </p:nvSpPr>
        <p:spPr>
          <a:xfrm>
            <a:off x="1682749" y="8020050"/>
            <a:ext cx="963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カーソル「上」２回、エンターで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もういちど</a:t>
            </a:r>
          </a:p>
        </p:txBody>
      </p:sp>
      <p:pic>
        <p:nvPicPr>
          <p:cNvPr id="5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84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0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5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6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1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WAIT60"/>
          <p:cNvSpPr txBox="1"/>
          <p:nvPr/>
        </p:nvSpPr>
        <p:spPr>
          <a:xfrm>
            <a:off x="3866091" y="35824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WAIT60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9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2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0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1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BEEP:WAIT60:BEEP5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grpSp>
        <p:nvGrpSpPr>
          <p:cNvPr id="637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8" name="プ。1びょうまって。ピ"/>
          <p:cNvSpPr txBox="1"/>
          <p:nvPr/>
        </p:nvSpPr>
        <p:spPr>
          <a:xfrm>
            <a:off x="2314236" y="1975908"/>
            <a:ext cx="810539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プ。1びょうまって。ピ</a:t>
            </a:r>
          </a:p>
        </p:txBody>
      </p:sp>
      <p:sp>
        <p:nvSpPr>
          <p:cNvPr id="639" name="コロン"/>
          <p:cNvSpPr txBox="1"/>
          <p:nvPr/>
        </p:nvSpPr>
        <p:spPr>
          <a:xfrm>
            <a:off x="31096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0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1" name="コロン"/>
          <p:cNvSpPr txBox="1"/>
          <p:nvPr/>
        </p:nvSpPr>
        <p:spPr>
          <a:xfrm>
            <a:off x="81981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2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9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BEEP:WAIT60:BEEP5"/>
          <p:cNvSpPr txBox="1"/>
          <p:nvPr/>
        </p:nvSpPr>
        <p:spPr>
          <a:xfrm>
            <a:off x="305858" y="4876799"/>
            <a:ext cx="127317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sp>
        <p:nvSpPr>
          <p:cNvPr id="652" name="いわなくな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いわなくなった？</a:t>
            </a:r>
          </a:p>
        </p:txBody>
      </p:sp>
      <p:sp>
        <p:nvSpPr>
          <p:cNvPr id="653" name="カーソル上２回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カーソル上２回</a:t>
            </a:r>
          </a:p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右キーをおしてたどってみよう</a:t>
            </a:r>
          </a:p>
        </p:txBody>
      </p:sp>
      <p:grpSp>
        <p:nvGrpSpPr>
          <p:cNvPr id="657" name="グループ"/>
          <p:cNvGrpSpPr/>
          <p:nvPr/>
        </p:nvGrpSpPr>
        <p:grpSpPr>
          <a:xfrm>
            <a:off x="9118461" y="4767802"/>
            <a:ext cx="738322" cy="767313"/>
            <a:chOff x="0" y="0"/>
            <a:chExt cx="738321" cy="767311"/>
          </a:xfrm>
        </p:grpSpPr>
        <p:sp>
          <p:nvSpPr>
            <p:cNvPr id="654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5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6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BEEP:WAIT60:BEEP5:WAIT60:BEEP2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BEEP:WAIT60:BEEP5</a:t>
            </a:r>
            <a:r>
              <a:rPr>
                <a:solidFill>
                  <a:schemeClr val="accent5"/>
                </a:solidFill>
              </a:rPr>
              <a:t>:WAIT60:BEEP20</a:t>
            </a:r>
          </a:p>
        </p:txBody>
      </p:sp>
      <p:sp>
        <p:nvSpPr>
          <p:cNvPr id="660" name="プ、ピ、ポ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プ、ピ、ポ！</a:t>
            </a:r>
          </a:p>
        </p:txBody>
      </p:sp>
      <p:sp>
        <p:nvSpPr>
          <p:cNvPr id="661" name="つづけて、うとう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つづけて、うとう</a:t>
            </a:r>
          </a:p>
        </p:txBody>
      </p:sp>
      <p:grpSp>
        <p:nvGrpSpPr>
          <p:cNvPr id="665" name="グループ"/>
          <p:cNvGrpSpPr/>
          <p:nvPr/>
        </p:nvGrpSpPr>
        <p:grpSpPr>
          <a:xfrm>
            <a:off x="4076561" y="5204344"/>
            <a:ext cx="738322" cy="767312"/>
            <a:chOff x="0" y="0"/>
            <a:chExt cx="738321" cy="767311"/>
          </a:xfrm>
        </p:grpSpPr>
        <p:sp>
          <p:nvSpPr>
            <p:cNvPr id="662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かいならす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10かいならすには？</a:t>
            </a:r>
          </a:p>
        </p:txBody>
      </p:sp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EEP:WAIT10:BEEP:WAIT10:BEEP:WAIT10:BEEP:WAIT10:BEEP:WAIT10:BEEP:WAIT10:BEEP:WAIT10:BEEP:WAIT10:BEEP:WAIT10:BEEP:WAIT10"/>
          <p:cNvSpPr txBox="1"/>
          <p:nvPr/>
        </p:nvSpPr>
        <p:spPr>
          <a:xfrm>
            <a:off x="288925" y="3556000"/>
            <a:ext cx="1273175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BEEP:WAIT10:BEEP:WAIT10:BEEP:WAIT10:BEEP:WAIT10:BEEP:WAIT10:BEEP:WAIT10:BEEP:WAIT10:BEEP:WAIT10:BEEP:WAIT10:BEEP:WAIT10</a:t>
            </a:r>
          </a:p>
        </p:txBody>
      </p:sp>
      <p:sp>
        <p:nvSpPr>
          <p:cNvPr id="671" name="10回な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10回なる！</a:t>
            </a:r>
          </a:p>
        </p:txBody>
      </p:sp>
      <p:sp>
        <p:nvSpPr>
          <p:cNvPr id="67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849"/>
          <a:stretch>
            <a:fillRect/>
          </a:stretch>
        </p:blipFill>
        <p:spPr>
          <a:xfrm>
            <a:off x="111112" y="345330"/>
            <a:ext cx="12782440" cy="718555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鯖江市全12小学校、総合2コマでプログラミングスタート！…"/>
          <p:cNvSpPr txBox="1"/>
          <p:nvPr/>
        </p:nvSpPr>
        <p:spPr>
          <a:xfrm>
            <a:off x="450945" y="7858738"/>
            <a:ext cx="12102910" cy="12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鯖江市全12小学校、総合2コマでプログラミングスタート！</a:t>
            </a:r>
          </a:p>
          <a:p>
            <a:pPr>
              <a:defRPr sz="3500"/>
            </a:pPr>
            <a:r>
              <a:t>2019年度〜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1 BEEP:WAIT30"/>
          <p:cNvSpPr txBox="1"/>
          <p:nvPr/>
        </p:nvSpPr>
        <p:spPr>
          <a:xfrm>
            <a:off x="1931458" y="17631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1" name="グループ"/>
          <p:cNvGrpSpPr/>
          <p:nvPr/>
        </p:nvGrpSpPr>
        <p:grpSpPr>
          <a:xfrm>
            <a:off x="10320728" y="1858271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5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6" name="コロン"/>
          <p:cNvSpPr txBox="1"/>
          <p:nvPr/>
        </p:nvSpPr>
        <p:spPr>
          <a:xfrm>
            <a:off x="5281338" y="34565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7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4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96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1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100回やって？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2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GOTO1</a:t>
            </a:r>
          </a:p>
        </p:txBody>
      </p:sp>
      <p:sp>
        <p:nvSpPr>
          <p:cNvPr id="710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711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8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リズムマシーンでき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リズムマシーンできた</a:t>
            </a:r>
          </a:p>
        </p:txBody>
      </p:sp>
      <p:pic>
        <p:nvPicPr>
          <p:cNvPr id="7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おとをかえてみよ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おとをかえてみよう</a:t>
            </a:r>
          </a:p>
        </p:txBody>
      </p:sp>
      <p:pic>
        <p:nvPicPr>
          <p:cNvPr id="7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7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1 BEEP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3" name="カーソル上３回で１へ…"/>
          <p:cNvSpPr txBox="1"/>
          <p:nvPr>
            <p:ph type="title"/>
          </p:nvPr>
        </p:nvSpPr>
        <p:spPr>
          <a:xfrm>
            <a:off x="391318" y="7645399"/>
            <a:ext cx="8655976" cy="17872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カーソル上３回で１へ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カーソル右をおして、BEEPのうしろへ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627" y="4175504"/>
            <a:ext cx="5818247" cy="403681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福井産OS、こどもパソコンIchigoJam…"/>
          <p:cNvSpPr txBox="1"/>
          <p:nvPr/>
        </p:nvSpPr>
        <p:spPr>
          <a:xfrm>
            <a:off x="533822" y="863869"/>
            <a:ext cx="11937156" cy="233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4000"/>
            </a:pPr>
            <a:r>
              <a:t>福井産OS、こどもパソコンIchigoJam</a:t>
            </a:r>
          </a:p>
          <a:p>
            <a:pPr defTabSz="821531">
              <a:defRPr sz="4000"/>
            </a:pPr>
            <a:r>
              <a:t>「福井県科学学術大賞 教育若手科学学術賞」受賞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821"/>
          <a:stretch>
            <a:fillRect/>
          </a:stretch>
        </p:blipFill>
        <p:spPr>
          <a:xfrm>
            <a:off x="522926" y="4157222"/>
            <a:ext cx="5818247" cy="405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1 BEEP5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8" name="5をうち、エンター"/>
          <p:cNvSpPr txBox="1"/>
          <p:nvPr>
            <p:ph type="title"/>
          </p:nvPr>
        </p:nvSpPr>
        <p:spPr>
          <a:xfrm>
            <a:off x="391318" y="7645400"/>
            <a:ext cx="8655977" cy="17872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5をうち、エンター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1 BEEP5:WAIT1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BEEP5:WAIT</a:t>
            </a:r>
            <a:r>
              <a:rPr>
                <a:solidFill>
                  <a:schemeClr val="accent5"/>
                </a:solidFill>
              </a:rPr>
              <a:t>1</a:t>
            </a:r>
            <a:r>
              <a:t>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3を1に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3を1に</a:t>
            </a:r>
          </a:p>
        </p:txBody>
      </p:sp>
      <p:sp>
        <p:nvSpPr>
          <p:cNvPr id="767" name="カーソルを3のうしろ、0に…"/>
          <p:cNvSpPr txBox="1"/>
          <p:nvPr>
            <p:ph type="title"/>
          </p:nvPr>
        </p:nvSpPr>
        <p:spPr>
          <a:xfrm>
            <a:off x="391318" y="7645399"/>
            <a:ext cx="9468975" cy="17872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カーソルを3のうしろ、0に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バックスペースをして、1をうち、エンター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97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27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3" name="接続の線"/>
          <p:cNvCxnSpPr>
            <a:stCxn id="821" idx="0"/>
            <a:endCxn id="82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2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1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5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5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64" name="接続の線"/>
          <p:cNvCxnSpPr>
            <a:stCxn id="862" idx="0"/>
            <a:endCxn id="86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65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6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69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1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83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85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86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87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8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8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99" name="接続の線"/>
          <p:cNvCxnSpPr>
            <a:stCxn id="897" idx="0"/>
            <a:endCxn id="900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00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知ってますか？…"/>
          <p:cNvSpPr txBox="1"/>
          <p:nvPr>
            <p:ph type="title"/>
          </p:nvPr>
        </p:nvSpPr>
        <p:spPr>
          <a:xfrm>
            <a:off x="2339974" y="4067174"/>
            <a:ext cx="8324852" cy="1619252"/>
          </a:xfrm>
          <a:prstGeom prst="rect">
            <a:avLst/>
          </a:prstGeom>
        </p:spPr>
        <p:txBody>
          <a:bodyPr/>
          <a:lstStyle/>
          <a:p>
            <a:pPr defTabSz="362204">
              <a:defRPr sz="4836"/>
            </a:pPr>
            <a:r>
              <a:t>知ってますか？</a:t>
            </a:r>
          </a:p>
          <a:p>
            <a:pPr defTabSz="362204">
              <a:defRPr sz="4836"/>
            </a:pPr>
            <a:r>
              <a:t>福井は日本の・・・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0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0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1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1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5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1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47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4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8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4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98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7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7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6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8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90" name="接続の線"/>
          <p:cNvCxnSpPr>
            <a:stCxn id="988" idx="0"/>
            <a:endCxn id="99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9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95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0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音楽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音楽をつくろう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readn'speak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2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西海岸"/>
          <p:cNvSpPr txBox="1"/>
          <p:nvPr/>
        </p:nvSpPr>
        <p:spPr>
          <a:xfrm>
            <a:off x="4519612" y="512763"/>
            <a:ext cx="396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西海岸</a:t>
            </a:r>
          </a:p>
        </p:txBody>
      </p:sp>
      <p:pic>
        <p:nvPicPr>
          <p:cNvPr id="2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875" y="3496329"/>
            <a:ext cx="4445046" cy="5479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886" y="3496329"/>
            <a:ext cx="4476039" cy="547928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サイバーバレー"/>
          <p:cNvSpPr txBox="1"/>
          <p:nvPr/>
        </p:nvSpPr>
        <p:spPr>
          <a:xfrm>
            <a:off x="1432245" y="2543674"/>
            <a:ext cx="3748306" cy="61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サイバーバレー</a:t>
            </a:r>
          </a:p>
        </p:txBody>
      </p:sp>
      <p:sp>
        <p:nvSpPr>
          <p:cNvPr id="299" name="シリコンバレー"/>
          <p:cNvSpPr txBox="1"/>
          <p:nvPr/>
        </p:nvSpPr>
        <p:spPr>
          <a:xfrm>
            <a:off x="7781991" y="2530582"/>
            <a:ext cx="3801828" cy="6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/>
            </a:lvl1pPr>
          </a:lstStyle>
          <a:p>
            <a:pPr/>
            <a:r>
              <a:t>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34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38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3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ift"/>
          <p:cNvSpPr/>
          <p:nvPr/>
        </p:nvSpPr>
        <p:spPr>
          <a:xfrm>
            <a:off x="1342895" y="29573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1" name="矢印"/>
          <p:cNvSpPr/>
          <p:nvPr/>
        </p:nvSpPr>
        <p:spPr>
          <a:xfrm>
            <a:off x="8678591" y="29647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+"/>
          <p:cNvSpPr txBox="1"/>
          <p:nvPr/>
        </p:nvSpPr>
        <p:spPr>
          <a:xfrm>
            <a:off x="4535153" y="27307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43" name="&quot;…"/>
          <p:cNvSpPr/>
          <p:nvPr/>
        </p:nvSpPr>
        <p:spPr>
          <a:xfrm>
            <a:off x="6007833" y="24080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"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</a:t>
            </a:r>
          </a:p>
        </p:txBody>
      </p:sp>
      <p:sp>
        <p:nvSpPr>
          <p:cNvPr id="1044" name="キーのうえにあるもじは…"/>
          <p:cNvSpPr txBox="1"/>
          <p:nvPr/>
        </p:nvSpPr>
        <p:spPr>
          <a:xfrm>
            <a:off x="522269" y="411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シフトキーをおしながら2をおす</a:t>
            </a:r>
          </a:p>
        </p:txBody>
      </p:sp>
      <p:sp>
        <p:nvSpPr>
          <p:cNvPr id="1045" name="&quot;"/>
          <p:cNvSpPr txBox="1"/>
          <p:nvPr/>
        </p:nvSpPr>
        <p:spPr>
          <a:xfrm>
            <a:off x="10347118" y="27989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"</a:t>
            </a:r>
          </a:p>
        </p:txBody>
      </p:sp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12912" y="49847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円形"/>
          <p:cNvSpPr/>
          <p:nvPr/>
        </p:nvSpPr>
        <p:spPr>
          <a:xfrm>
            <a:off x="2181583" y="71418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8" name="円形"/>
          <p:cNvSpPr/>
          <p:nvPr/>
        </p:nvSpPr>
        <p:spPr>
          <a:xfrm>
            <a:off x="3046578" y="54200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Shift"/>
          <p:cNvSpPr txBox="1"/>
          <p:nvPr/>
        </p:nvSpPr>
        <p:spPr>
          <a:xfrm>
            <a:off x="2607217" y="76374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50" name="2"/>
          <p:cNvSpPr txBox="1"/>
          <p:nvPr/>
        </p:nvSpPr>
        <p:spPr>
          <a:xfrm>
            <a:off x="3433526" y="5722261"/>
            <a:ext cx="4146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051" name="シフトキー：キーボード下から2だん目、一番左"/>
          <p:cNvSpPr txBox="1"/>
          <p:nvPr>
            <p:ph type="title"/>
          </p:nvPr>
        </p:nvSpPr>
        <p:spPr>
          <a:xfrm>
            <a:off x="144859" y="8869435"/>
            <a:ext cx="12740482" cy="837599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シフトキー：キーボード下から2だん目、一番左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Y&quot;CDE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PLAY"CDE</a:t>
            </a:r>
          </a:p>
        </p:txBody>
      </p:sp>
      <p:sp>
        <p:nvSpPr>
          <p:cNvPr id="1054" name="おんかいならす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おんかいならす</a:t>
            </a:r>
          </a:p>
        </p:txBody>
      </p:sp>
      <p:sp>
        <p:nvSpPr>
          <p:cNvPr id="1055" name="ダブルクォート…"/>
          <p:cNvSpPr txBox="1"/>
          <p:nvPr/>
        </p:nvSpPr>
        <p:spPr>
          <a:xfrm>
            <a:off x="1908820" y="1604061"/>
            <a:ext cx="365720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056" name="矢印"/>
          <p:cNvSpPr/>
          <p:nvPr/>
        </p:nvSpPr>
        <p:spPr>
          <a:xfrm flipH="1" rot="16200000">
            <a:off x="3212026" y="33827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60" name="グループ"/>
          <p:cNvGrpSpPr/>
          <p:nvPr/>
        </p:nvGrpSpPr>
        <p:grpSpPr>
          <a:xfrm>
            <a:off x="6012000" y="4395541"/>
            <a:ext cx="534513" cy="547652"/>
            <a:chOff x="0" y="0"/>
            <a:chExt cx="534512" cy="547650"/>
          </a:xfrm>
        </p:grpSpPr>
        <p:sp>
          <p:nvSpPr>
            <p:cNvPr id="105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Y&quot;CDE2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PLAY"CDE</a:t>
            </a:r>
            <a:r>
              <a:rPr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063" name="２分音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２分音符</a:t>
            </a:r>
          </a:p>
        </p:txBody>
      </p:sp>
      <p:grpSp>
        <p:nvGrpSpPr>
          <p:cNvPr id="1067" name="グループ"/>
          <p:cNvGrpSpPr/>
          <p:nvPr/>
        </p:nvGrpSpPr>
        <p:grpSpPr>
          <a:xfrm>
            <a:off x="6532700" y="4395541"/>
            <a:ext cx="534513" cy="547652"/>
            <a:chOff x="0" y="0"/>
            <a:chExt cx="534512" cy="547650"/>
          </a:xfrm>
        </p:grpSpPr>
        <p:sp>
          <p:nvSpPr>
            <p:cNvPr id="106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8" name="おんかい…"/>
          <p:cNvSpPr txBox="1"/>
          <p:nvPr>
            <p:ph type="title"/>
          </p:nvPr>
        </p:nvSpPr>
        <p:spPr>
          <a:xfrm>
            <a:off x="692183" y="5540606"/>
            <a:ext cx="10028701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おんかい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CDEFGAB（ドレミファソラシ）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すうじでながさ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2でにぶおんぷ、8ではちぶおんぷ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1 PLAY&quot;CDE2"/>
          <p:cNvSpPr txBox="1"/>
          <p:nvPr/>
        </p:nvSpPr>
        <p:spPr>
          <a:xfrm>
            <a:off x="782637" y="3594099"/>
            <a:ext cx="127188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PLAY"CDE</a:t>
            </a:r>
            <a:r>
              <a:rPr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071" name="プログラム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プログラム</a:t>
            </a:r>
          </a:p>
        </p:txBody>
      </p:sp>
      <p:grpSp>
        <p:nvGrpSpPr>
          <p:cNvPr id="1075" name="グループ"/>
          <p:cNvGrpSpPr/>
          <p:nvPr/>
        </p:nvGrpSpPr>
        <p:grpSpPr>
          <a:xfrm>
            <a:off x="7972033" y="3650474"/>
            <a:ext cx="534513" cy="547652"/>
            <a:chOff x="0" y="0"/>
            <a:chExt cx="534512" cy="547650"/>
          </a:xfrm>
        </p:grpSpPr>
        <p:sp>
          <p:nvSpPr>
            <p:cNvPr id="107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76" name="RUNでなんどもならせる…"/>
          <p:cNvSpPr txBox="1"/>
          <p:nvPr>
            <p:ph type="title"/>
          </p:nvPr>
        </p:nvSpPr>
        <p:spPr>
          <a:xfrm>
            <a:off x="692183" y="5540606"/>
            <a:ext cx="10028701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RUNでなんどもならせる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SAVEでほぞんできる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9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0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1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082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3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4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85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6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7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8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89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0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1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92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3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4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95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6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7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8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99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106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07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10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1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119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113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4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5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6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7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8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25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120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1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2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3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4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12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12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12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13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131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13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13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138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139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265" y="1559913"/>
            <a:ext cx="8618415" cy="637197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サイバーバレー…"/>
          <p:cNvSpPr txBox="1"/>
          <p:nvPr/>
        </p:nvSpPr>
        <p:spPr>
          <a:xfrm>
            <a:off x="9266635" y="3471862"/>
            <a:ext cx="3482468" cy="280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/>
            </a:pPr>
            <a:r>
              <a:t>サイバーバレー</a:t>
            </a:r>
          </a:p>
          <a:p>
            <a:pPr defTabSz="821531">
              <a:defRPr sz="3000"/>
            </a:pPr>
            <a:r>
              <a:t>名付け親</a:t>
            </a:r>
            <a:br/>
            <a:r>
              <a:t>connectFree CEO</a:t>
            </a:r>
          </a:p>
          <a:p>
            <a:pPr defTabSz="821531">
              <a:defRPr sz="3000"/>
            </a:pPr>
            <a:r>
              <a:t>帝都 久利寿</a:t>
            </a:r>
          </a:p>
          <a:p>
            <a:pPr defTabSz="821531">
              <a:defRPr sz="3000"/>
            </a:pPr>
            <a:r>
              <a:t>（テイト クリス）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ロボットも音楽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ロボットも音楽も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54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55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1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BEEP : WAIT LIST RUN GOTO SAVE LOAD NEW PLAY"/>
          <p:cNvSpPr txBox="1"/>
          <p:nvPr/>
        </p:nvSpPr>
        <p:spPr>
          <a:xfrm>
            <a:off x="691852" y="3588981"/>
            <a:ext cx="11621096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: WAIT LIST RUN GOTO SAVE LOAD NEW PLAY</a:t>
            </a:r>
          </a:p>
        </p:txBody>
      </p:sp>
      <p:sp>
        <p:nvSpPr>
          <p:cNvPr id="1160" name="1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63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164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165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66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67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68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69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70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71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72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73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74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75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76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77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78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79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80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81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82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83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84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85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86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87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88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89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90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91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92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93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94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95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02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2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09" name="ベーマガ復活！（電子工作マガジン）…"/>
          <p:cNvSpPr txBox="1"/>
          <p:nvPr/>
        </p:nvSpPr>
        <p:spPr>
          <a:xfrm>
            <a:off x="394539" y="79617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</a:t>
            </a:r>
          </a:p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12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  <p:sp>
        <p:nvSpPr>
          <p:cNvPr id="1216" name="http://hanadojo.sblo.jp/article/181124596.html"/>
          <p:cNvSpPr txBox="1"/>
          <p:nvPr/>
        </p:nvSpPr>
        <p:spPr>
          <a:xfrm>
            <a:off x="3158947" y="9156700"/>
            <a:ext cx="6686906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http://hanadojo.sblo.jp/article/181124596.html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